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0" r:id="rId3"/>
    <p:sldId id="298" r:id="rId4"/>
    <p:sldId id="291" r:id="rId5"/>
    <p:sldId id="269" r:id="rId6"/>
    <p:sldId id="270" r:id="rId7"/>
    <p:sldId id="292" r:id="rId8"/>
    <p:sldId id="260" r:id="rId9"/>
    <p:sldId id="293" r:id="rId10"/>
    <p:sldId id="294" r:id="rId11"/>
    <p:sldId id="295" r:id="rId12"/>
    <p:sldId id="299" r:id="rId13"/>
    <p:sldId id="300" r:id="rId14"/>
    <p:sldId id="301" r:id="rId15"/>
    <p:sldId id="296" r:id="rId16"/>
    <p:sldId id="297" r:id="rId17"/>
  </p:sldIdLst>
  <p:sldSz cx="12192000" cy="6858000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ivPo+VdwSV725ogxHpEu14CMZg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6F90C3-D30F-48ED-745C-318A686BE6A2}" v="30" dt="2025-10-01T20:46:08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5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Rolderick Santos Vieira de Vasconscelos" userId="S::william.vasconcelos@fecap.br::611961c0-7e58-48cf-94e6-e48b38e9dbcb" providerId="AD" clId="Web-{546F90C3-D30F-48ED-745C-318A686BE6A2}"/>
    <pc:docChg chg="delSld">
      <pc:chgData name="William Rolderick Santos Vieira de Vasconscelos" userId="S::william.vasconcelos@fecap.br::611961c0-7e58-48cf-94e6-e48b38e9dbcb" providerId="AD" clId="Web-{546F90C3-D30F-48ED-745C-318A686BE6A2}" dt="2025-10-01T20:46:08.437" v="29"/>
      <pc:docMkLst>
        <pc:docMk/>
      </pc:docMkLst>
      <pc:sldChg chg="del">
        <pc:chgData name="William Rolderick Santos Vieira de Vasconscelos" userId="S::william.vasconcelos@fecap.br::611961c0-7e58-48cf-94e6-e48b38e9dbcb" providerId="AD" clId="Web-{546F90C3-D30F-48ED-745C-318A686BE6A2}" dt="2025-10-01T20:45:17.075" v="0"/>
        <pc:sldMkLst>
          <pc:docMk/>
          <pc:sldMk cId="0" sldId="257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24.012" v="1"/>
        <pc:sldMkLst>
          <pc:docMk/>
          <pc:sldMk cId="0" sldId="258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25.325" v="2"/>
        <pc:sldMkLst>
          <pc:docMk/>
          <pc:sldMk cId="0" sldId="259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34.029" v="8"/>
        <pc:sldMkLst>
          <pc:docMk/>
          <pc:sldMk cId="0" sldId="261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37.904" v="11"/>
        <pc:sldMkLst>
          <pc:docMk/>
          <pc:sldMk cId="0" sldId="262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43.545" v="15"/>
        <pc:sldMkLst>
          <pc:docMk/>
          <pc:sldMk cId="0" sldId="263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45.779" v="17"/>
        <pc:sldMkLst>
          <pc:docMk/>
          <pc:sldMk cId="0" sldId="264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48.404" v="19"/>
        <pc:sldMkLst>
          <pc:docMk/>
          <pc:sldMk cId="0" sldId="265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53.014" v="22"/>
        <pc:sldMkLst>
          <pc:docMk/>
          <pc:sldMk cId="0" sldId="266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55.327" v="24"/>
        <pc:sldMkLst>
          <pc:docMk/>
          <pc:sldMk cId="0" sldId="267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53.733" v="23"/>
        <pc:sldMkLst>
          <pc:docMk/>
          <pc:sldMk cId="0" sldId="268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6:08.437" v="29"/>
        <pc:sldMkLst>
          <pc:docMk/>
          <pc:sldMk cId="0" sldId="271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26.263" v="3"/>
        <pc:sldMkLst>
          <pc:docMk/>
          <pc:sldMk cId="1500730684" sldId="272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32.763" v="6"/>
        <pc:sldMkLst>
          <pc:docMk/>
          <pc:sldMk cId="1853073389" sldId="273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29.560" v="4"/>
        <pc:sldMkLst>
          <pc:docMk/>
          <pc:sldMk cId="2276026833" sldId="274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30.341" v="5"/>
        <pc:sldMkLst>
          <pc:docMk/>
          <pc:sldMk cId="3715635765" sldId="275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34.701" v="9"/>
        <pc:sldMkLst>
          <pc:docMk/>
          <pc:sldMk cId="2447538728" sldId="276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33.107" v="7"/>
        <pc:sldMkLst>
          <pc:docMk/>
          <pc:sldMk cId="545065463" sldId="277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40.013" v="12"/>
        <pc:sldMkLst>
          <pc:docMk/>
          <pc:sldMk cId="421686226" sldId="278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35.966" v="10"/>
        <pc:sldMkLst>
          <pc:docMk/>
          <pc:sldMk cId="1174614138" sldId="279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41.529" v="14"/>
        <pc:sldMkLst>
          <pc:docMk/>
          <pc:sldMk cId="544946795" sldId="280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45.123" v="16"/>
        <pc:sldMkLst>
          <pc:docMk/>
          <pc:sldMk cId="1599466724" sldId="281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47.826" v="18"/>
        <pc:sldMkLst>
          <pc:docMk/>
          <pc:sldMk cId="3429317340" sldId="282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51.358" v="20"/>
        <pc:sldMkLst>
          <pc:docMk/>
          <pc:sldMk cId="2464285023" sldId="283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40.748" v="13"/>
        <pc:sldMkLst>
          <pc:docMk/>
          <pc:sldMk cId="2729223338" sldId="284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52.201" v="21"/>
        <pc:sldMkLst>
          <pc:docMk/>
          <pc:sldMk cId="2755151819" sldId="285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56.014" v="25"/>
        <pc:sldMkLst>
          <pc:docMk/>
          <pc:sldMk cId="3128930341" sldId="286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6:00.889" v="28"/>
        <pc:sldMkLst>
          <pc:docMk/>
          <pc:sldMk cId="1662159990" sldId="287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57.170" v="26"/>
        <pc:sldMkLst>
          <pc:docMk/>
          <pc:sldMk cId="3205693178" sldId="288"/>
        </pc:sldMkLst>
      </pc:sldChg>
      <pc:sldChg chg="del">
        <pc:chgData name="William Rolderick Santos Vieira de Vasconscelos" userId="S::william.vasconcelos@fecap.br::611961c0-7e58-48cf-94e6-e48b38e9dbcb" providerId="AD" clId="Web-{546F90C3-D30F-48ED-745C-318A686BE6A2}" dt="2025-10-01T20:45:59.764" v="27"/>
        <pc:sldMkLst>
          <pc:docMk/>
          <pc:sldMk cId="3366734447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77" name="Google Shape;77;p27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4" name="Google Shape;94;p29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pt-BR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pt-BR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">
  <p:cSld name="3 Colun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1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31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31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3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 de Imagem">
  <p:cSld name="3 Colunas de Imagem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2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3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19" name="Google Shape;119;p32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2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22" name="Google Shape;122;p32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2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25" name="Google Shape;125;p32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3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3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7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7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7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7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br/url?sa=i&amp;url=http%3A%2F%2Fwww.mimosoinfoco.com.br%2Fpolitica%2Fde-quem-e-o-poder%2F&amp;psig=AOvVaw2zF0yXuCZTsEViDw6aPOkD&amp;ust=1584624477936000&amp;source=images&amp;cd=vfe&amp;ved=0CAIQjRxqFwoTCIiXq8yQpOgCFQAAAAAdAAAAABA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19999" y="536769"/>
            <a:ext cx="8825658" cy="255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pic>
        <p:nvPicPr>
          <p:cNvPr id="148" name="Google Shape;148;p1" descr="Resultado de imagem para estado leviatã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4458" t="1426" r="2697" b="2376"/>
          <a:stretch/>
        </p:blipFill>
        <p:spPr>
          <a:xfrm>
            <a:off x="6096000" y="1881809"/>
            <a:ext cx="4492487" cy="4691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0D67-E29C-4B51-8601-90889755B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68" y="1710313"/>
            <a:ext cx="6117557" cy="3924899"/>
          </a:xfrm>
        </p:spPr>
        <p:txBody>
          <a:bodyPr>
            <a:normAutofit/>
          </a:bodyPr>
          <a:lstStyle/>
          <a:p>
            <a:r>
              <a:rPr lang="pt-BR" dirty="0"/>
              <a:t>Outros conceitos fundamentais</a:t>
            </a:r>
          </a:p>
          <a:p>
            <a:pPr lvl="1"/>
            <a:r>
              <a:rPr lang="pt-BR" dirty="0"/>
              <a:t>Luta de classes</a:t>
            </a:r>
          </a:p>
          <a:p>
            <a:pPr lvl="1"/>
            <a:r>
              <a:rPr lang="pt-BR" dirty="0"/>
              <a:t>Fetiche pela mercadoria</a:t>
            </a:r>
          </a:p>
          <a:p>
            <a:pPr lvl="1"/>
            <a:r>
              <a:rPr lang="pt-BR" dirty="0"/>
              <a:t>Mais-valia</a:t>
            </a:r>
          </a:p>
          <a:p>
            <a:pPr lvl="1"/>
            <a:r>
              <a:rPr lang="pt-BR" dirty="0"/>
              <a:t>Revolução</a:t>
            </a:r>
          </a:p>
          <a:p>
            <a:pPr lvl="1"/>
            <a:r>
              <a:rPr lang="pt-BR" dirty="0"/>
              <a:t>Acumulação</a:t>
            </a:r>
          </a:p>
          <a:p>
            <a:pPr lvl="1"/>
            <a:r>
              <a:rPr lang="pt-BR" dirty="0"/>
              <a:t>Alienação</a:t>
            </a:r>
          </a:p>
          <a:p>
            <a:pPr lvl="1"/>
            <a:r>
              <a:rPr lang="pt-BR" dirty="0"/>
              <a:t>Ideologia</a:t>
            </a:r>
          </a:p>
          <a:p>
            <a:pPr lvl="1"/>
            <a:r>
              <a:rPr lang="pt-BR" dirty="0"/>
              <a:t>Infraestrutura e Superestrutura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6146" name="Picture 2" descr="A estupidez da burguesia ao ressuscitar a luta de classes, por J. Carlos de  Assis - GGN">
            <a:extLst>
              <a:ext uri="{FF2B5EF4-FFF2-40B4-BE49-F238E27FC236}">
                <a16:creationId xmlns:a16="http://schemas.microsoft.com/office/drawing/2014/main" id="{65B99125-1805-42E8-A684-FDD71F53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36" y="2471250"/>
            <a:ext cx="6869884" cy="398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41;p14">
            <a:extLst>
              <a:ext uri="{FF2B5EF4-FFF2-40B4-BE49-F238E27FC236}">
                <a16:creationId xmlns:a16="http://schemas.microsoft.com/office/drawing/2014/main" id="{E9DE0BDC-864D-DE3B-6787-B92B4F60B8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54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0D67-E29C-4B51-8601-90889755B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613" y="1868464"/>
            <a:ext cx="6117557" cy="3924899"/>
          </a:xfrm>
        </p:spPr>
        <p:txBody>
          <a:bodyPr>
            <a:normAutofit/>
          </a:bodyPr>
          <a:lstStyle/>
          <a:p>
            <a:r>
              <a:rPr lang="pt-BR" dirty="0"/>
              <a:t>Alguns marxistas importantes</a:t>
            </a:r>
          </a:p>
          <a:p>
            <a:pPr lvl="1"/>
            <a:r>
              <a:rPr lang="pt-BR" dirty="0"/>
              <a:t>Eric Hobsbawm, historiador</a:t>
            </a:r>
          </a:p>
          <a:p>
            <a:pPr lvl="1"/>
            <a:r>
              <a:rPr lang="pt-BR" dirty="0"/>
              <a:t>Leo </a:t>
            </a:r>
            <a:r>
              <a:rPr lang="pt-BR" dirty="0" err="1"/>
              <a:t>Huberman</a:t>
            </a:r>
            <a:r>
              <a:rPr lang="pt-BR" dirty="0"/>
              <a:t>, escritor, “A história da riqueza do homem”.</a:t>
            </a:r>
          </a:p>
          <a:p>
            <a:pPr lvl="1"/>
            <a:r>
              <a:rPr lang="pt-BR" dirty="0"/>
              <a:t>Georg Lukács</a:t>
            </a:r>
          </a:p>
          <a:p>
            <a:pPr lvl="1"/>
            <a:r>
              <a:rPr lang="pt-BR" dirty="0"/>
              <a:t>Theodor Adorno</a:t>
            </a:r>
          </a:p>
          <a:p>
            <a:pPr lvl="1"/>
            <a:r>
              <a:rPr lang="pt-BR" dirty="0"/>
              <a:t>Noam Chomsky</a:t>
            </a:r>
          </a:p>
          <a:p>
            <a:pPr lvl="1"/>
            <a:r>
              <a:rPr lang="pt-BR" dirty="0" err="1"/>
              <a:t>Antonio</a:t>
            </a:r>
            <a:r>
              <a:rPr lang="pt-BR" dirty="0"/>
              <a:t> Gramsci</a:t>
            </a:r>
          </a:p>
          <a:p>
            <a:pPr lvl="1"/>
            <a:r>
              <a:rPr lang="pt-BR" dirty="0" err="1"/>
              <a:t>Slavoj</a:t>
            </a:r>
            <a:r>
              <a:rPr lang="pt-BR" dirty="0"/>
              <a:t> </a:t>
            </a:r>
            <a:r>
              <a:rPr lang="pt-BR" dirty="0" err="1"/>
              <a:t>Zizek</a:t>
            </a:r>
            <a:endParaRPr lang="pt-BR" dirty="0"/>
          </a:p>
          <a:p>
            <a:pPr lvl="1"/>
            <a:r>
              <a:rPr lang="pt-BR" dirty="0"/>
              <a:t>Florestan Fernandes</a:t>
            </a:r>
          </a:p>
          <a:p>
            <a:pPr lvl="1"/>
            <a:r>
              <a:rPr lang="pt-BR" dirty="0"/>
              <a:t>Oscar Niemeyer</a:t>
            </a:r>
          </a:p>
          <a:p>
            <a:endParaRPr lang="pt-BR" dirty="0"/>
          </a:p>
        </p:txBody>
      </p:sp>
      <p:pic>
        <p:nvPicPr>
          <p:cNvPr id="7170" name="Picture 2" descr="O mais importante não é a arquitetura, mas a vida, os amigos e ...">
            <a:extLst>
              <a:ext uri="{FF2B5EF4-FFF2-40B4-BE49-F238E27FC236}">
                <a16:creationId xmlns:a16="http://schemas.microsoft.com/office/drawing/2014/main" id="{E70DCF1E-802E-4D5C-B9D4-12B8E0C1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075" y="3638725"/>
            <a:ext cx="6370040" cy="299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41;p14">
            <a:extLst>
              <a:ext uri="{FF2B5EF4-FFF2-40B4-BE49-F238E27FC236}">
                <a16:creationId xmlns:a16="http://schemas.microsoft.com/office/drawing/2014/main" id="{70002751-12FC-7160-594B-1D68D0B28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606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A415BE-D123-D636-7713-A51343D5F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274" y="2211069"/>
            <a:ext cx="8946541" cy="4195481"/>
          </a:xfrm>
        </p:spPr>
        <p:txBody>
          <a:bodyPr>
            <a:normAutofit/>
          </a:bodyPr>
          <a:lstStyle/>
          <a:p>
            <a:r>
              <a:rPr lang="pt-BR" b="1" dirty="0"/>
              <a:t>Críticas à teoria de Karl Marx</a:t>
            </a:r>
            <a:endParaRPr lang="pt-BR"/>
          </a:p>
          <a:p>
            <a:r>
              <a:rPr lang="pt-BR" dirty="0"/>
              <a:t>Simplificação da organização social</a:t>
            </a:r>
          </a:p>
          <a:p>
            <a:pPr lvl="1">
              <a:buFont typeface="Courier New"/>
              <a:buChar char="o"/>
            </a:pPr>
            <a:r>
              <a:rPr lang="pt-BR" dirty="0"/>
              <a:t>Marx é criticado por reduzir a sociedade a duas classes antagônicas – burguesia e proletariado – sem considerar as nuances culturais, identitárias e simbólicas que moldam as relações sociais contemporâneas.</a:t>
            </a:r>
          </a:p>
          <a:p>
            <a:r>
              <a:rPr lang="pt-BR" dirty="0"/>
              <a:t>Determinismo econômico e elevado reducionismo</a:t>
            </a:r>
          </a:p>
          <a:p>
            <a:pPr lvl="1">
              <a:buFont typeface="Courier New"/>
              <a:buChar char="o"/>
            </a:pPr>
            <a:r>
              <a:rPr lang="pt-BR" dirty="0"/>
              <a:t>O materialismo histórico é apontado por enfatizar a infraestrutura econômica em detrimento da superestrutura cultural e ideológica, subestimando o papel autônomo de ideias, instituições e movimentos sociais na transformação da realidade.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Google Shape;241;p14">
            <a:extLst>
              <a:ext uri="{FF2B5EF4-FFF2-40B4-BE49-F238E27FC236}">
                <a16:creationId xmlns:a16="http://schemas.microsoft.com/office/drawing/2014/main" id="{D93EC1EE-E9E5-45CF-D861-B95E88252C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pic>
        <p:nvPicPr>
          <p:cNvPr id="6" name="Imagem 5" descr="Dossiê: Karl Marx (1818-1883) – Crítica Desapiedada">
            <a:extLst>
              <a:ext uri="{FF2B5EF4-FFF2-40B4-BE49-F238E27FC236}">
                <a16:creationId xmlns:a16="http://schemas.microsoft.com/office/drawing/2014/main" id="{04C70042-6DEE-E2A5-3D10-4A38F12B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985" y="2505298"/>
            <a:ext cx="2743200" cy="26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D950B-DD07-1101-3D69-A30E20AF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4DEEA3-33C3-CD9B-A08A-09A5DED7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4255" y="2211069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Críticas à teoria de Karl Marx</a:t>
            </a:r>
            <a:endParaRPr lang="pt-BR"/>
          </a:p>
          <a:p>
            <a:r>
              <a:rPr lang="pt-BR" dirty="0"/>
              <a:t>Inconsistências na teoria do valor-trabalho e da taxa de lucro</a:t>
            </a:r>
          </a:p>
          <a:p>
            <a:pPr lvl="1">
              <a:buFont typeface="Courier New"/>
              <a:buChar char="o"/>
            </a:pPr>
            <a:r>
              <a:rPr lang="pt-BR" dirty="0"/>
              <a:t>Economistas demonstraram que a teoria do valor-trabalho não segue logicamente de suas premissas originais e que a previsão da queda tendencial da taxa de lucro não se confirma empiricamente; correções propostas por Dmitriev, von </a:t>
            </a:r>
            <a:r>
              <a:rPr lang="pt-BR" err="1"/>
              <a:t>Bortkiewicz</a:t>
            </a:r>
            <a:r>
              <a:rPr lang="pt-BR" dirty="0"/>
              <a:t> e o teorema de </a:t>
            </a:r>
            <a:r>
              <a:rPr lang="pt-BR" err="1"/>
              <a:t>Okishio</a:t>
            </a:r>
            <a:r>
              <a:rPr lang="pt-BR" dirty="0"/>
              <a:t> refutam a queda inevitável da taxa de lucro em certos cenários.</a:t>
            </a:r>
          </a:p>
          <a:p>
            <a:r>
              <a:rPr lang="pt-BR" dirty="0"/>
              <a:t>Fragilidade do método dialético</a:t>
            </a:r>
          </a:p>
          <a:p>
            <a:pPr lvl="1">
              <a:buFont typeface="Courier New"/>
              <a:buChar char="o"/>
            </a:pPr>
            <a:r>
              <a:rPr lang="pt-BR" dirty="0"/>
              <a:t>Filósofos como Leszek </a:t>
            </a:r>
            <a:r>
              <a:rPr lang="pt-BR" err="1"/>
              <a:t>Kołakowski</a:t>
            </a:r>
            <a:r>
              <a:rPr lang="pt-BR" dirty="0"/>
              <a:t> criticam as “leis” da dialética materialista por serem vagas, dogmáticas ou meros truísmos sem conteúdo específico, comprometendo a testabilidade e o rigor científico do marxismo como teoria geral da sociedade.</a:t>
            </a:r>
          </a:p>
          <a:p>
            <a:endParaRPr lang="pt-BR"/>
          </a:p>
          <a:p>
            <a:endParaRPr lang="pt-BR" dirty="0"/>
          </a:p>
          <a:p>
            <a:endParaRPr lang="pt-BR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Google Shape;241;p14">
            <a:extLst>
              <a:ext uri="{FF2B5EF4-FFF2-40B4-BE49-F238E27FC236}">
                <a16:creationId xmlns:a16="http://schemas.microsoft.com/office/drawing/2014/main" id="{A31AAC30-CE3A-7158-9A65-9B34067EC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pic>
        <p:nvPicPr>
          <p:cNvPr id="2" name="Imagem 1" descr="ANIVERSÁRIO DE KARL MARX. Há 202 anos do nascimento de Karl Marx">
            <a:extLst>
              <a:ext uri="{FF2B5EF4-FFF2-40B4-BE49-F238E27FC236}">
                <a16:creationId xmlns:a16="http://schemas.microsoft.com/office/drawing/2014/main" id="{BD2CB5A3-CC92-F14E-DC42-605921C1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2936029"/>
            <a:ext cx="2743199" cy="193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5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99C82-4908-1872-BF58-206575E1A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C68DA8-D0BB-7165-634C-70287C684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1" y="4152012"/>
            <a:ext cx="8946541" cy="2513331"/>
          </a:xfrm>
        </p:spPr>
        <p:txBody>
          <a:bodyPr>
            <a:normAutofit/>
          </a:bodyPr>
          <a:lstStyle/>
          <a:p>
            <a:r>
              <a:rPr lang="pt-BR" b="1" dirty="0"/>
              <a:t>Críticas à teoria de Karl Marx</a:t>
            </a:r>
            <a:endParaRPr lang="pt-BR"/>
          </a:p>
          <a:p>
            <a:r>
              <a:rPr lang="pt-BR" dirty="0"/>
              <a:t>Experiências históricas contraditórias</a:t>
            </a:r>
          </a:p>
          <a:p>
            <a:pPr lvl="1">
              <a:buFont typeface="Courier New"/>
              <a:buChar char="o"/>
            </a:pPr>
            <a:r>
              <a:rPr lang="pt-BR" dirty="0"/>
              <a:t>Regimes inspirados no marxismo, como a União Soviética, Cuba e as chamadas “Repúblicas Vermelhas” do Sudeste Asiático, são usados como exemplos de deriva autoritária, crises econômicas e violações de direitos humanos, questionando a viabilidade prática das propostas marxistas para a construção de sociedades justas.</a:t>
            </a:r>
          </a:p>
          <a:p>
            <a:endParaRPr lang="pt-BR" dirty="0"/>
          </a:p>
          <a:p>
            <a:endParaRPr lang="pt-BR"/>
          </a:p>
          <a:p>
            <a:endParaRPr lang="pt-BR" dirty="0"/>
          </a:p>
          <a:p>
            <a:endParaRPr lang="pt-BR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Google Shape;241;p14">
            <a:extLst>
              <a:ext uri="{FF2B5EF4-FFF2-40B4-BE49-F238E27FC236}">
                <a16:creationId xmlns:a16="http://schemas.microsoft.com/office/drawing/2014/main" id="{BD922593-6B13-6A88-FCCC-A15EEA3B1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pic>
        <p:nvPicPr>
          <p:cNvPr id="2" name="Imagem 1" descr="A 197 anos do nascimento de Karl Marx">
            <a:extLst>
              <a:ext uri="{FF2B5EF4-FFF2-40B4-BE49-F238E27FC236}">
                <a16:creationId xmlns:a16="http://schemas.microsoft.com/office/drawing/2014/main" id="{698BF174-A48D-A8AF-BD86-7F26C421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92" y="1150189"/>
            <a:ext cx="4536057" cy="30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0D67-E29C-4B51-8601-90889755B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32" y="2501068"/>
            <a:ext cx="6117557" cy="3924899"/>
          </a:xfrm>
        </p:spPr>
        <p:txBody>
          <a:bodyPr>
            <a:normAutofit/>
          </a:bodyPr>
          <a:lstStyle/>
          <a:p>
            <a:r>
              <a:rPr lang="pt-BR" dirty="0"/>
              <a:t>Críticas ao marxismo</a:t>
            </a:r>
          </a:p>
          <a:p>
            <a:pPr lvl="1"/>
            <a:r>
              <a:rPr lang="pt-BR" dirty="0"/>
              <a:t>Hannah Arendt</a:t>
            </a:r>
          </a:p>
          <a:p>
            <a:pPr lvl="1"/>
            <a:r>
              <a:rPr lang="pt-BR" dirty="0"/>
              <a:t>Roger </a:t>
            </a:r>
            <a:r>
              <a:rPr lang="pt-BR" dirty="0" err="1"/>
              <a:t>Scruton</a:t>
            </a:r>
            <a:endParaRPr lang="pt-BR" dirty="0"/>
          </a:p>
          <a:p>
            <a:pPr lvl="1"/>
            <a:r>
              <a:rPr lang="pt-BR" dirty="0"/>
              <a:t>José Guilherme </a:t>
            </a:r>
            <a:r>
              <a:rPr lang="pt-BR" dirty="0" err="1"/>
              <a:t>Merquior</a:t>
            </a:r>
            <a:endParaRPr lang="pt-BR" dirty="0"/>
          </a:p>
          <a:p>
            <a:pPr lvl="1"/>
            <a:r>
              <a:rPr lang="pt-BR" dirty="0" err="1"/>
              <a:t>Chesterton</a:t>
            </a:r>
            <a:endParaRPr lang="pt-BR" dirty="0"/>
          </a:p>
          <a:p>
            <a:pPr lvl="1"/>
            <a:r>
              <a:rPr lang="pt-BR" dirty="0"/>
              <a:t>Simone </a:t>
            </a:r>
            <a:r>
              <a:rPr lang="pt-BR" dirty="0" err="1"/>
              <a:t>Weil</a:t>
            </a:r>
            <a:endParaRPr lang="pt-BR" dirty="0"/>
          </a:p>
          <a:p>
            <a:endParaRPr lang="pt-BR" dirty="0"/>
          </a:p>
        </p:txBody>
      </p:sp>
      <p:pic>
        <p:nvPicPr>
          <p:cNvPr id="8194" name="Picture 2" descr="A beleza do mundo não é um atributo... Simone Weil">
            <a:extLst>
              <a:ext uri="{FF2B5EF4-FFF2-40B4-BE49-F238E27FC236}">
                <a16:creationId xmlns:a16="http://schemas.microsoft.com/office/drawing/2014/main" id="{1A65B238-29ED-4911-95E0-CAA412BC3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023460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or que o socialismo está em ascensão? – um artigo fundamental de Ben  Shapiro sobre o 'Perigo vermelho' | VEJA">
            <a:extLst>
              <a:ext uri="{FF2B5EF4-FFF2-40B4-BE49-F238E27FC236}">
                <a16:creationId xmlns:a16="http://schemas.microsoft.com/office/drawing/2014/main" id="{21025B9A-60EA-47FA-92AC-A54E82D2F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77"/>
          <a:stretch/>
        </p:blipFill>
        <p:spPr bwMode="auto">
          <a:xfrm>
            <a:off x="223821" y="4622334"/>
            <a:ext cx="5203745" cy="21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41;p14">
            <a:extLst>
              <a:ext uri="{FF2B5EF4-FFF2-40B4-BE49-F238E27FC236}">
                <a16:creationId xmlns:a16="http://schemas.microsoft.com/office/drawing/2014/main" id="{09E984A8-45DB-EBEA-A647-6059B5B4B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15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53545B-DF5B-7C33-07FB-E8692F2A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934" y="2110428"/>
            <a:ext cx="7005598" cy="4195481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O que é materialismo histórico e como esse conceito estrutura a análise de sociedade proposta por Marx? </a:t>
            </a:r>
          </a:p>
          <a:p>
            <a:r>
              <a:rPr lang="pt-BR" dirty="0"/>
              <a:t>Qual a diferença entre proletariado e burguesia segundo a teoria marxista? Dê exemplos atuais de cada classe.</a:t>
            </a:r>
          </a:p>
          <a:p>
            <a:r>
              <a:rPr lang="pt-BR" dirty="0"/>
              <a:t>Explique o conceito de mais-valia e descreva como ele fundamenta a crítica de Marx ao capitalismo.</a:t>
            </a:r>
          </a:p>
          <a:p>
            <a:r>
              <a:rPr lang="pt-BR" dirty="0"/>
              <a:t>Como Marx distingue infraestrutura e superestrutura? Cite uma instituição contemporânea que ilustre essa relação.</a:t>
            </a:r>
          </a:p>
          <a:p>
            <a:r>
              <a:rPr lang="pt-BR" dirty="0"/>
              <a:t>De que forma a dialética (tese, antítese e síntese) aparece no desenvolvimento das contradições sociais, segundo o marxismo?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Google Shape;241;p14">
            <a:extLst>
              <a:ext uri="{FF2B5EF4-FFF2-40B4-BE49-F238E27FC236}">
                <a16:creationId xmlns:a16="http://schemas.microsoft.com/office/drawing/2014/main" id="{38BB3B79-75A8-4670-7A47-590A5EFBA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dirty="0"/>
              <a:t>Estado, sociedade e poder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D0DFAB-0901-91D0-F8EA-221D2DC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642" y="1365849"/>
            <a:ext cx="355120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2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0D67-E29C-4B51-8601-90889755B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292" y="2168823"/>
            <a:ext cx="5233918" cy="2520353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Contexto histórico</a:t>
            </a:r>
          </a:p>
          <a:p>
            <a:pPr lvl="1"/>
            <a:r>
              <a:rPr lang="pt-BR" dirty="0"/>
              <a:t>Revolução industrial</a:t>
            </a:r>
          </a:p>
          <a:p>
            <a:pPr lvl="1"/>
            <a:r>
              <a:rPr lang="pt-BR" dirty="0"/>
              <a:t>Ascensão da burguesia</a:t>
            </a:r>
          </a:p>
          <a:p>
            <a:pPr lvl="1"/>
            <a:r>
              <a:rPr lang="pt-BR" dirty="0"/>
              <a:t>Mudanças sociais profundas</a:t>
            </a:r>
          </a:p>
          <a:p>
            <a:pPr lvl="1"/>
            <a:r>
              <a:rPr lang="pt-BR" dirty="0"/>
              <a:t>Exploração de trabalhadores: mulheres, crianças, homens.</a:t>
            </a:r>
          </a:p>
          <a:p>
            <a:pPr lvl="1"/>
            <a:r>
              <a:rPr lang="pt-BR" dirty="0"/>
              <a:t>Abismo entre os mais ricos e os mais pobres</a:t>
            </a:r>
          </a:p>
          <a:p>
            <a:endParaRPr lang="pt-BR" dirty="0"/>
          </a:p>
        </p:txBody>
      </p:sp>
      <p:pic>
        <p:nvPicPr>
          <p:cNvPr id="1030" name="Picture 6" descr="frase de karl marx - Quotes links">
            <a:extLst>
              <a:ext uri="{FF2B5EF4-FFF2-40B4-BE49-F238E27FC236}">
                <a16:creationId xmlns:a16="http://schemas.microsoft.com/office/drawing/2014/main" id="{E9AF2BC4-2449-4011-8FA0-55C89511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58" y="2261962"/>
            <a:ext cx="381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arl Marx #9 – netmundi.org">
            <a:extLst>
              <a:ext uri="{FF2B5EF4-FFF2-40B4-BE49-F238E27FC236}">
                <a16:creationId xmlns:a16="http://schemas.microsoft.com/office/drawing/2014/main" id="{D2D6AD87-F404-41AF-9053-FF03B34C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3" y="4228051"/>
            <a:ext cx="3506599" cy="262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41;p14">
            <a:extLst>
              <a:ext uri="{FF2B5EF4-FFF2-40B4-BE49-F238E27FC236}">
                <a16:creationId xmlns:a16="http://schemas.microsoft.com/office/drawing/2014/main" id="{940381B9-5A95-991C-F776-B364C655845B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200"/>
            </a:pPr>
            <a:r>
              <a:rPr lang="pt-BR"/>
              <a:t>Estado, sociedade e poder</a:t>
            </a:r>
          </a:p>
        </p:txBody>
      </p:sp>
    </p:spTree>
    <p:extLst>
      <p:ext uri="{BB962C8B-B14F-4D97-AF65-F5344CB8AC3E}">
        <p14:creationId xmlns:p14="http://schemas.microsoft.com/office/powerpoint/2010/main" val="217549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1;p14">
            <a:extLst>
              <a:ext uri="{FF2B5EF4-FFF2-40B4-BE49-F238E27FC236}">
                <a16:creationId xmlns:a16="http://schemas.microsoft.com/office/drawing/2014/main" id="{29DDAD80-ECBD-B824-B3DD-725A03BB7A46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200"/>
            </a:pPr>
            <a:r>
              <a:rPr lang="pt-BR"/>
              <a:t>Estado, sociedade e poder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DD869E-C23C-C75C-92D8-C3E266B2486C}"/>
              </a:ext>
            </a:extLst>
          </p:cNvPr>
          <p:cNvSpPr txBox="1"/>
          <p:nvPr/>
        </p:nvSpPr>
        <p:spPr>
          <a:xfrm>
            <a:off x="2682815" y="1302590"/>
            <a:ext cx="951493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Karl Heinrich Marx </a:t>
            </a:r>
            <a:r>
              <a:rPr lang="en-US" sz="1600" dirty="0" err="1">
                <a:solidFill>
                  <a:schemeClr val="bg1"/>
                </a:solidFill>
              </a:rPr>
              <a:t>nasceu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5 de </a:t>
            </a:r>
            <a:r>
              <a:rPr lang="en-US" sz="1600" dirty="0" err="1">
                <a:solidFill>
                  <a:schemeClr val="bg1"/>
                </a:solidFill>
              </a:rPr>
              <a:t>maio</a:t>
            </a:r>
            <a:r>
              <a:rPr lang="en-US" sz="1600" dirty="0">
                <a:solidFill>
                  <a:schemeClr val="bg1"/>
                </a:solidFill>
              </a:rPr>
              <a:t> de 1818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Trier, </a:t>
            </a:r>
            <a:r>
              <a:rPr lang="en-US" sz="1600" dirty="0" err="1">
                <a:solidFill>
                  <a:schemeClr val="bg1"/>
                </a:solidFill>
              </a:rPr>
              <a:t>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Prússia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Foi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filósofo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economista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historiador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sociólogo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jornalista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revolucionário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socialista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alemão</a:t>
            </a:r>
            <a:r>
              <a:rPr lang="en-US" sz="1600" dirty="0">
                <a:solidFill>
                  <a:schemeClr val="bg1"/>
                </a:solidFill>
              </a:rPr>
              <a:t>. Sua </a:t>
            </a:r>
            <a:r>
              <a:rPr lang="en-US" sz="1600" dirty="0" err="1">
                <a:solidFill>
                  <a:schemeClr val="bg1"/>
                </a:solidFill>
              </a:rPr>
              <a:t>obra</a:t>
            </a:r>
            <a:r>
              <a:rPr lang="en-US" sz="1600" dirty="0">
                <a:solidFill>
                  <a:schemeClr val="bg1"/>
                </a:solidFill>
              </a:rPr>
              <a:t> principal </a:t>
            </a:r>
            <a:r>
              <a:rPr lang="en-US" sz="1600" dirty="0" err="1">
                <a:solidFill>
                  <a:schemeClr val="bg1"/>
                </a:solidFill>
              </a:rPr>
              <a:t>inclui</a:t>
            </a:r>
            <a:r>
              <a:rPr lang="en-US" sz="1600" dirty="0">
                <a:solidFill>
                  <a:schemeClr val="bg1"/>
                </a:solidFill>
              </a:rPr>
              <a:t> O Manifesto </a:t>
            </a:r>
            <a:r>
              <a:rPr lang="en-US" sz="1600" dirty="0" err="1">
                <a:solidFill>
                  <a:schemeClr val="bg1"/>
                </a:solidFill>
              </a:rPr>
              <a:t>Comunista</a:t>
            </a:r>
            <a:r>
              <a:rPr lang="en-US" sz="1600" dirty="0">
                <a:solidFill>
                  <a:schemeClr val="bg1"/>
                </a:solidFill>
              </a:rPr>
              <a:t> (1848), </a:t>
            </a:r>
            <a:r>
              <a:rPr lang="en-US" sz="1600" dirty="0" err="1">
                <a:solidFill>
                  <a:schemeClr val="bg1"/>
                </a:solidFill>
              </a:rPr>
              <a:t>escrito</a:t>
            </a:r>
            <a:r>
              <a:rPr lang="en-US" sz="1600" dirty="0">
                <a:solidFill>
                  <a:schemeClr val="bg1"/>
                </a:solidFill>
              </a:rPr>
              <a:t> com Friedrich Engels, e o </a:t>
            </a:r>
            <a:r>
              <a:rPr lang="en-US" sz="1600" dirty="0" err="1">
                <a:solidFill>
                  <a:schemeClr val="bg1"/>
                </a:solidFill>
              </a:rPr>
              <a:t>trilogia</a:t>
            </a:r>
            <a:r>
              <a:rPr lang="en-US" sz="1600" dirty="0">
                <a:solidFill>
                  <a:schemeClr val="bg1"/>
                </a:solidFill>
              </a:rPr>
              <a:t> O Capital (1867–1894). O </a:t>
            </a:r>
            <a:r>
              <a:rPr lang="en-US" sz="1600" dirty="0" err="1">
                <a:solidFill>
                  <a:schemeClr val="bg1"/>
                </a:solidFill>
              </a:rPr>
              <a:t>pensamento</a:t>
            </a:r>
            <a:r>
              <a:rPr lang="en-US" sz="1600" dirty="0">
                <a:solidFill>
                  <a:schemeClr val="bg1"/>
                </a:solidFill>
              </a:rPr>
              <a:t> de Marx </a:t>
            </a:r>
            <a:r>
              <a:rPr lang="en-US" sz="1600" dirty="0" err="1">
                <a:solidFill>
                  <a:schemeClr val="bg1"/>
                </a:solidFill>
              </a:rPr>
              <a:t>lançou</a:t>
            </a:r>
            <a:r>
              <a:rPr lang="en-US" sz="1600" dirty="0">
                <a:solidFill>
                  <a:schemeClr val="bg1"/>
                </a:solidFill>
              </a:rPr>
              <a:t> as bases do </a:t>
            </a:r>
            <a:r>
              <a:rPr lang="en-US" sz="1600" dirty="0" err="1">
                <a:solidFill>
                  <a:schemeClr val="bg1"/>
                </a:solidFill>
              </a:rPr>
              <a:t>marxismo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influenciou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profundamente</a:t>
            </a:r>
            <a:r>
              <a:rPr lang="en-US" sz="1600" dirty="0">
                <a:solidFill>
                  <a:schemeClr val="bg1"/>
                </a:solidFill>
              </a:rPr>
              <a:t> a </a:t>
            </a:r>
            <a:r>
              <a:rPr lang="en-US" sz="1600" dirty="0" err="1">
                <a:solidFill>
                  <a:schemeClr val="bg1"/>
                </a:solidFill>
              </a:rPr>
              <a:t>história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política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intelectual</a:t>
            </a:r>
            <a:r>
              <a:rPr lang="en-US" sz="1600" dirty="0">
                <a:solidFill>
                  <a:schemeClr val="bg1"/>
                </a:solidFill>
              </a:rPr>
              <a:t> do </a:t>
            </a:r>
            <a:r>
              <a:rPr lang="en-US" sz="1600" dirty="0" err="1">
                <a:solidFill>
                  <a:schemeClr val="bg1"/>
                </a:solidFill>
              </a:rPr>
              <a:t>século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XX.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Formou</a:t>
            </a:r>
            <a:r>
              <a:rPr lang="en-US" sz="1600" dirty="0">
                <a:solidFill>
                  <a:schemeClr val="bg1"/>
                </a:solidFill>
              </a:rPr>
              <a:t>-se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Direito</a:t>
            </a:r>
            <a:r>
              <a:rPr lang="en-US" sz="1600" dirty="0">
                <a:solidFill>
                  <a:schemeClr val="bg1"/>
                </a:solidFill>
              </a:rPr>
              <a:t> e Filosofia </a:t>
            </a:r>
            <a:r>
              <a:rPr lang="en-US" sz="1600" dirty="0" err="1">
                <a:solidFill>
                  <a:schemeClr val="bg1"/>
                </a:solidFill>
              </a:rPr>
              <a:t>nas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universidades</a:t>
            </a:r>
            <a:r>
              <a:rPr lang="en-US" sz="1600" dirty="0">
                <a:solidFill>
                  <a:schemeClr val="bg1"/>
                </a:solidFill>
              </a:rPr>
              <a:t> de Bonn e </a:t>
            </a:r>
            <a:r>
              <a:rPr lang="en-US" sz="1600" dirty="0" err="1">
                <a:solidFill>
                  <a:schemeClr val="bg1"/>
                </a:solidFill>
              </a:rPr>
              <a:t>Berlim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onde</a:t>
            </a:r>
            <a:r>
              <a:rPr lang="en-US" sz="1600" dirty="0">
                <a:solidFill>
                  <a:schemeClr val="bg1"/>
                </a:solidFill>
              </a:rPr>
              <a:t> se </a:t>
            </a:r>
            <a:r>
              <a:rPr lang="en-US" sz="1600" dirty="0" err="1">
                <a:solidFill>
                  <a:schemeClr val="bg1"/>
                </a:solidFill>
              </a:rPr>
              <a:t>alinhou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aos</a:t>
            </a:r>
            <a:r>
              <a:rPr lang="en-US" sz="1600" dirty="0">
                <a:solidFill>
                  <a:schemeClr val="bg1"/>
                </a:solidFill>
              </a:rPr>
              <a:t> Jovens </a:t>
            </a:r>
            <a:r>
              <a:rPr lang="en-US" sz="1600" dirty="0" err="1">
                <a:solidFill>
                  <a:schemeClr val="bg1"/>
                </a:solidFill>
              </a:rPr>
              <a:t>Hegelianos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passou</a:t>
            </a:r>
            <a:r>
              <a:rPr lang="en-US" sz="1600" dirty="0">
                <a:solidFill>
                  <a:schemeClr val="bg1"/>
                </a:solidFill>
              </a:rPr>
              <a:t> a </a:t>
            </a:r>
            <a:r>
              <a:rPr lang="en-US" sz="1600" dirty="0" err="1">
                <a:solidFill>
                  <a:schemeClr val="bg1"/>
                </a:solidFill>
              </a:rPr>
              <a:t>questionar</a:t>
            </a:r>
            <a:r>
              <a:rPr lang="en-US" sz="1600" dirty="0">
                <a:solidFill>
                  <a:schemeClr val="bg1"/>
                </a:solidFill>
              </a:rPr>
              <a:t> as </a:t>
            </a:r>
            <a:r>
              <a:rPr lang="en-US" sz="1600" dirty="0" err="1">
                <a:solidFill>
                  <a:schemeClr val="bg1"/>
                </a:solidFill>
              </a:rPr>
              <a:t>estruturas</a:t>
            </a:r>
            <a:r>
              <a:rPr lang="en-US" sz="1600" dirty="0">
                <a:solidFill>
                  <a:schemeClr val="bg1"/>
                </a:solidFill>
              </a:rPr>
              <a:t> do </a:t>
            </a:r>
            <a:r>
              <a:rPr lang="en-US" sz="1600" dirty="0" err="1">
                <a:solidFill>
                  <a:schemeClr val="bg1"/>
                </a:solidFill>
              </a:rPr>
              <a:t>capitalismo</a:t>
            </a:r>
            <a:r>
              <a:rPr lang="en-US" sz="1600" dirty="0">
                <a:solidFill>
                  <a:schemeClr val="bg1"/>
                </a:solidFill>
              </a:rPr>
              <a:t>. Essa </a:t>
            </a:r>
            <a:r>
              <a:rPr lang="en-US" sz="1600" dirty="0" err="1">
                <a:solidFill>
                  <a:schemeClr val="bg1"/>
                </a:solidFill>
              </a:rPr>
              <a:t>formação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filosófica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moldou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método</a:t>
            </a:r>
            <a:r>
              <a:rPr lang="en-US" sz="1600" dirty="0">
                <a:solidFill>
                  <a:schemeClr val="bg1"/>
                </a:solidFill>
              </a:rPr>
              <a:t> do </a:t>
            </a:r>
            <a:r>
              <a:rPr lang="en-US" sz="1600" dirty="0" err="1">
                <a:solidFill>
                  <a:schemeClr val="bg1"/>
                </a:solidFill>
              </a:rPr>
              <a:t>materialismo</a:t>
            </a:r>
            <a:r>
              <a:rPr lang="en-US" sz="1600" dirty="0">
                <a:solidFill>
                  <a:schemeClr val="bg1"/>
                </a:solidFill>
              </a:rPr>
              <a:t> histórico e </a:t>
            </a:r>
            <a:r>
              <a:rPr lang="en-US" sz="1600" dirty="0" err="1">
                <a:solidFill>
                  <a:schemeClr val="bg1"/>
                </a:solidFill>
              </a:rPr>
              <a:t>dialético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segundo</a:t>
            </a:r>
            <a:r>
              <a:rPr lang="en-US" sz="1600" dirty="0">
                <a:solidFill>
                  <a:schemeClr val="bg1"/>
                </a:solidFill>
              </a:rPr>
              <a:t> o qual as </a:t>
            </a:r>
            <a:r>
              <a:rPr lang="en-US" sz="1600" dirty="0" err="1">
                <a:solidFill>
                  <a:schemeClr val="bg1"/>
                </a:solidFill>
              </a:rPr>
              <a:t>contradições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econômicas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são</a:t>
            </a:r>
            <a:r>
              <a:rPr lang="en-US" sz="1600" dirty="0">
                <a:solidFill>
                  <a:schemeClr val="bg1"/>
                </a:solidFill>
              </a:rPr>
              <a:t> o motor das </a:t>
            </a:r>
            <a:r>
              <a:rPr lang="en-US" sz="1600" dirty="0" err="1">
                <a:solidFill>
                  <a:schemeClr val="bg1"/>
                </a:solidFill>
              </a:rPr>
              <a:t>transformações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sociais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Após</a:t>
            </a:r>
            <a:r>
              <a:rPr lang="en-US" sz="1600" dirty="0">
                <a:solidFill>
                  <a:schemeClr val="bg1"/>
                </a:solidFill>
              </a:rPr>
              <a:t> se mudar para Paris e </a:t>
            </a:r>
            <a:r>
              <a:rPr lang="en-US" sz="1600" dirty="0" err="1">
                <a:solidFill>
                  <a:schemeClr val="bg1"/>
                </a:solidFill>
              </a:rPr>
              <a:t>Bruxelas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publicou</a:t>
            </a:r>
            <a:r>
              <a:rPr lang="en-US" sz="1600" dirty="0">
                <a:solidFill>
                  <a:schemeClr val="bg1"/>
                </a:solidFill>
              </a:rPr>
              <a:t> o Manifesto </a:t>
            </a:r>
            <a:r>
              <a:rPr lang="en-US" sz="1600" dirty="0" err="1">
                <a:solidFill>
                  <a:schemeClr val="bg1"/>
                </a:solidFill>
              </a:rPr>
              <a:t>Comunista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1848 e,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1849, </a:t>
            </a:r>
            <a:r>
              <a:rPr lang="en-US" sz="1600" dirty="0" err="1">
                <a:solidFill>
                  <a:schemeClr val="bg1"/>
                </a:solidFill>
              </a:rPr>
              <a:t>exilou</a:t>
            </a:r>
            <a:r>
              <a:rPr lang="en-US" sz="1600" dirty="0">
                <a:solidFill>
                  <a:schemeClr val="bg1"/>
                </a:solidFill>
              </a:rPr>
              <a:t>-se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Londres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escapar</a:t>
            </a:r>
            <a:r>
              <a:rPr lang="en-US" sz="1600" dirty="0">
                <a:solidFill>
                  <a:schemeClr val="bg1"/>
                </a:solidFill>
              </a:rPr>
              <a:t> da </a:t>
            </a:r>
            <a:r>
              <a:rPr lang="en-US" sz="1600" dirty="0" err="1">
                <a:solidFill>
                  <a:schemeClr val="bg1"/>
                </a:solidFill>
              </a:rPr>
              <a:t>repressão</a:t>
            </a:r>
            <a:r>
              <a:rPr lang="en-US" sz="1600" dirty="0">
                <a:solidFill>
                  <a:schemeClr val="bg1"/>
                </a:solidFill>
              </a:rPr>
              <a:t>. Na capital </a:t>
            </a:r>
            <a:r>
              <a:rPr lang="en-US" sz="1600" dirty="0" err="1">
                <a:solidFill>
                  <a:schemeClr val="bg1"/>
                </a:solidFill>
              </a:rPr>
              <a:t>inglesa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dedicou</a:t>
            </a:r>
            <a:r>
              <a:rPr lang="en-US" sz="1600" dirty="0">
                <a:solidFill>
                  <a:schemeClr val="bg1"/>
                </a:solidFill>
              </a:rPr>
              <a:t>-se a </a:t>
            </a:r>
            <a:r>
              <a:rPr lang="en-US" sz="1600" dirty="0" err="1">
                <a:solidFill>
                  <a:schemeClr val="bg1"/>
                </a:solidFill>
              </a:rPr>
              <a:t>pesquisas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na</a:t>
            </a:r>
            <a:r>
              <a:rPr lang="en-US" sz="1600" dirty="0">
                <a:solidFill>
                  <a:schemeClr val="bg1"/>
                </a:solidFill>
              </a:rPr>
              <a:t> Sala de </a:t>
            </a:r>
            <a:r>
              <a:rPr lang="en-US" sz="1600" dirty="0" err="1">
                <a:solidFill>
                  <a:schemeClr val="bg1"/>
                </a:solidFill>
              </a:rPr>
              <a:t>Leitura</a:t>
            </a:r>
            <a:r>
              <a:rPr lang="en-US" sz="1600" dirty="0">
                <a:solidFill>
                  <a:schemeClr val="bg1"/>
                </a:solidFill>
              </a:rPr>
              <a:t> do </a:t>
            </a:r>
            <a:r>
              <a:rPr lang="en-US" sz="1600" dirty="0" err="1">
                <a:solidFill>
                  <a:schemeClr val="bg1"/>
                </a:solidFill>
              </a:rPr>
              <a:t>Museu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Britânico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iniciou</a:t>
            </a:r>
            <a:r>
              <a:rPr lang="en-US" sz="1600" dirty="0">
                <a:solidFill>
                  <a:schemeClr val="bg1"/>
                </a:solidFill>
              </a:rPr>
              <a:t> a </a:t>
            </a:r>
            <a:r>
              <a:rPr lang="en-US" sz="1600" dirty="0" err="1">
                <a:solidFill>
                  <a:schemeClr val="bg1"/>
                </a:solidFill>
              </a:rPr>
              <a:t>redação</a:t>
            </a:r>
            <a:r>
              <a:rPr lang="en-US" sz="1600" dirty="0">
                <a:solidFill>
                  <a:schemeClr val="bg1"/>
                </a:solidFill>
              </a:rPr>
              <a:t> de O Capital.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Casou</a:t>
            </a:r>
            <a:r>
              <a:rPr lang="en-US" sz="1600" dirty="0">
                <a:solidFill>
                  <a:schemeClr val="bg1"/>
                </a:solidFill>
              </a:rPr>
              <a:t>-se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1843 com Jenny von Westphalen, com </a:t>
            </a:r>
            <a:r>
              <a:rPr lang="en-US" sz="1600" dirty="0" err="1">
                <a:solidFill>
                  <a:schemeClr val="bg1"/>
                </a:solidFill>
              </a:rPr>
              <a:t>quem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teve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filhos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enfrentou</a:t>
            </a:r>
            <a:r>
              <a:rPr lang="en-US" sz="1600" dirty="0">
                <a:solidFill>
                  <a:schemeClr val="bg1"/>
                </a:solidFill>
              </a:rPr>
              <a:t> graves </a:t>
            </a:r>
            <a:r>
              <a:rPr lang="en-US" sz="1600" dirty="0" err="1">
                <a:solidFill>
                  <a:schemeClr val="bg1"/>
                </a:solidFill>
              </a:rPr>
              <a:t>dificuldades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financeiras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Faleceu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14 de </a:t>
            </a:r>
            <a:r>
              <a:rPr lang="en-US" sz="1600" dirty="0" err="1">
                <a:solidFill>
                  <a:schemeClr val="bg1"/>
                </a:solidFill>
              </a:rPr>
              <a:t>março</a:t>
            </a:r>
            <a:r>
              <a:rPr lang="en-US" sz="1600" dirty="0">
                <a:solidFill>
                  <a:schemeClr val="bg1"/>
                </a:solidFill>
              </a:rPr>
              <a:t> de 1883 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Londres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aos</a:t>
            </a:r>
            <a:r>
              <a:rPr lang="en-US" sz="1600" dirty="0">
                <a:solidFill>
                  <a:schemeClr val="bg1"/>
                </a:solidFill>
              </a:rPr>
              <a:t> 64 </a:t>
            </a:r>
            <a:r>
              <a:rPr lang="en-US" sz="1600" dirty="0" err="1">
                <a:solidFill>
                  <a:schemeClr val="bg1"/>
                </a:solidFill>
              </a:rPr>
              <a:t>anos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vítima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complicações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respiratórias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como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bronquite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pleurisia</a:t>
            </a:r>
            <a:r>
              <a:rPr lang="en-US" sz="1600" dirty="0">
                <a:solidFill>
                  <a:schemeClr val="bg1"/>
                </a:solidFill>
              </a:rPr>
              <a:t>. Seu </a:t>
            </a:r>
            <a:r>
              <a:rPr lang="en-US" sz="1600" dirty="0" err="1">
                <a:solidFill>
                  <a:schemeClr val="bg1"/>
                </a:solidFill>
              </a:rPr>
              <a:t>legado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permanece</a:t>
            </a:r>
            <a:r>
              <a:rPr lang="en-US" sz="1600" dirty="0">
                <a:solidFill>
                  <a:schemeClr val="bg1"/>
                </a:solidFill>
              </a:rPr>
              <a:t> vivo </a:t>
            </a:r>
            <a:r>
              <a:rPr lang="en-US" sz="1600" dirty="0" err="1">
                <a:solidFill>
                  <a:schemeClr val="bg1"/>
                </a:solidFill>
              </a:rPr>
              <a:t>nos</a:t>
            </a:r>
            <a:r>
              <a:rPr lang="en-US" sz="1600" dirty="0">
                <a:solidFill>
                  <a:schemeClr val="bg1"/>
                </a:solidFill>
              </a:rPr>
              <a:t> debates </a:t>
            </a:r>
            <a:r>
              <a:rPr lang="en-US" sz="1600" dirty="0" err="1">
                <a:solidFill>
                  <a:schemeClr val="bg1"/>
                </a:solidFill>
              </a:rPr>
              <a:t>sobre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desigualdade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exploração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alternativas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capitalismo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endParaRPr lang="en-US" sz="1600"/>
          </a:p>
        </p:txBody>
      </p:sp>
      <p:pic>
        <p:nvPicPr>
          <p:cNvPr id="7" name="Imagem 6" descr="Biografia de Karl Marx, o maior pensador da humanidade - A Verdade">
            <a:extLst>
              <a:ext uri="{FF2B5EF4-FFF2-40B4-BE49-F238E27FC236}">
                <a16:creationId xmlns:a16="http://schemas.microsoft.com/office/drawing/2014/main" id="{E8F78122-AF0D-D914-8417-70671C10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2348051"/>
            <a:ext cx="2743199" cy="23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2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0D67-E29C-4B51-8601-90889755B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74" y="3125439"/>
            <a:ext cx="5233918" cy="2520353"/>
          </a:xfrm>
        </p:spPr>
        <p:txBody>
          <a:bodyPr/>
          <a:lstStyle/>
          <a:p>
            <a:r>
              <a:rPr lang="pt-BR" dirty="0"/>
              <a:t>Método de análise socioeconômica sobre as relações de classe e conflito social, que utiliza uma interpretação materialista do desenvolvimento histórico e uma visão dialética de transformação social.</a:t>
            </a:r>
          </a:p>
          <a:p>
            <a:endParaRPr lang="pt-BR" dirty="0"/>
          </a:p>
        </p:txBody>
      </p:sp>
      <p:pic>
        <p:nvPicPr>
          <p:cNvPr id="1028" name="Picture 4" descr="Karl Marx #12 – netmundi.org">
            <a:extLst>
              <a:ext uri="{FF2B5EF4-FFF2-40B4-BE49-F238E27FC236}">
                <a16:creationId xmlns:a16="http://schemas.microsoft.com/office/drawing/2014/main" id="{4B5C9CBC-3B5A-4AC9-A13D-A47734D1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200" y="2099615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41;p14">
            <a:extLst>
              <a:ext uri="{FF2B5EF4-FFF2-40B4-BE49-F238E27FC236}">
                <a16:creationId xmlns:a16="http://schemas.microsoft.com/office/drawing/2014/main" id="{7A15821C-29DA-7B91-6A08-F29B0C412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5836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body" idx="1"/>
          </p:nvPr>
        </p:nvSpPr>
        <p:spPr>
          <a:xfrm>
            <a:off x="98730" y="1482466"/>
            <a:ext cx="5865842" cy="499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 dirty="0"/>
              <a:t>Os conflitos sociais decorrentes do processo de industrialização, pareciam confirmar a teoria de Rousseau: o Estado defende o interesse de poucos, daqueles que possuem bens, no caso, os bens de produção.</a:t>
            </a:r>
          </a:p>
          <a:p>
            <a:pPr marL="3429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 dirty="0"/>
              <a:t>Hegel, importante filósofo do século XIX, cujo pensamento influenciou as ideias políticas de Karl Marx, estabelece uma diferença entre Estado e sociedade civil. Nesta, os cidadãos vivem em conflito, os quais são resolvidos pelo Estado, sendo este último o motor da história.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 dirty="0"/>
              <a:t>Karl Marx, bastante influenciado pela filosofia de Hegel, vai, no entanto, contrariando seu mestre, afirmar que o motor da história é a luta de classes, e não o Estado.</a:t>
            </a:r>
            <a:endParaRPr dirty="0"/>
          </a:p>
        </p:txBody>
      </p:sp>
      <p:sp>
        <p:nvSpPr>
          <p:cNvPr id="241" name="Google Shape;241;p1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pic>
        <p:nvPicPr>
          <p:cNvPr id="242" name="Google Shape;2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7430" y="2200537"/>
            <a:ext cx="5964570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>
            <a:spLocks noGrp="1"/>
          </p:cNvSpPr>
          <p:nvPr>
            <p:ph type="body" idx="1"/>
          </p:nvPr>
        </p:nvSpPr>
        <p:spPr>
          <a:xfrm>
            <a:off x="7248088" y="1255964"/>
            <a:ext cx="4845182" cy="522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pt-BR"/>
              <a:t>Na concepção marxista, o Estado não é um contrato entre os cidadãos, mas um instrumento da classe burguesa para explorar os mais pobres.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/>
              <a:t>Assim, as teorias contratualistas estariam todas equivocadas, e o Estado deve ser superado para que a sociedade encontre seu verdadeiro ambiente de liberdade e igualdade.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/>
              <a:t>A superação do Estado obedeceria algumas etapas, entre elas a tomada do poder estatal por parte dos trabalhadores, instaurando o comunismo, no qual todos os bens pertenceriam a todos, e não haveria propriedade privada.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/>
              <a:t>Não havendo classes sociais, não haveria conflitos entre as pessoas, e o Estado, portanto, seria desnecessário, e, uma vez que esse tenha sido abolido, viveríamos, segundo Marx, a “verdadeira história da humanidade”.</a:t>
            </a:r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004968"/>
            <a:ext cx="7139259" cy="374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0D67-E29C-4B51-8601-90889755B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94" y="2503482"/>
            <a:ext cx="5846313" cy="3242977"/>
          </a:xfrm>
        </p:spPr>
        <p:txBody>
          <a:bodyPr>
            <a:normAutofit/>
          </a:bodyPr>
          <a:lstStyle/>
          <a:p>
            <a:r>
              <a:rPr lang="pt-BR" dirty="0"/>
              <a:t>Materialismo histórico</a:t>
            </a:r>
          </a:p>
          <a:p>
            <a:pPr lvl="1"/>
            <a:r>
              <a:rPr lang="pt-BR" dirty="0"/>
              <a:t>a sociedade foi se desenvolvendo através da produção de bens que satisfazem as necessidades básicas e supérfluas do ser humano.</a:t>
            </a:r>
          </a:p>
          <a:p>
            <a:pPr lvl="1"/>
            <a:r>
              <a:rPr lang="pt-BR" dirty="0"/>
              <a:t>os meios de produção são determinantes para caracterizar as sociedades.</a:t>
            </a:r>
          </a:p>
          <a:p>
            <a:pPr lvl="1"/>
            <a:r>
              <a:rPr lang="pt-BR" dirty="0"/>
              <a:t>as relações de produção são fundamentais para delinear as relações entre as classes sociais que formam a sociedade.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DC5A19-E85F-4085-9A54-80D7406E7806}"/>
              </a:ext>
            </a:extLst>
          </p:cNvPr>
          <p:cNvSpPr txBox="1">
            <a:spLocks/>
          </p:cNvSpPr>
          <p:nvPr/>
        </p:nvSpPr>
        <p:spPr>
          <a:xfrm>
            <a:off x="6084235" y="2504880"/>
            <a:ext cx="5846313" cy="32429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>
                <a:solidFill>
                  <a:schemeClr val="bg1"/>
                </a:solidFill>
              </a:rPr>
              <a:t>a classe burguesa é formada pelos detentores dos meios de produção. </a:t>
            </a:r>
            <a:endParaRPr lang="pt-BR">
              <a:solidFill>
                <a:schemeClr val="bg1"/>
              </a:solidFill>
              <a:cs typeface="Arial"/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a classe proletária, recebe um salário por sua força de trabalho.</a:t>
            </a:r>
            <a:endParaRPr lang="pt-BR">
              <a:solidFill>
                <a:schemeClr val="bg1"/>
              </a:solidFill>
              <a:cs typeface="Arial"/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o proletariado tem que vender a sua mão de obra para os burgueses.</a:t>
            </a:r>
            <a:endParaRPr lang="pt-BR">
              <a:solidFill>
                <a:schemeClr val="bg1"/>
              </a:solidFill>
              <a:cs typeface="Arial"/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os burgueses quererem conservar o poder e obter mais lucro.</a:t>
            </a:r>
            <a:endParaRPr lang="pt-BR">
              <a:solidFill>
                <a:schemeClr val="bg1"/>
              </a:solidFill>
              <a:cs typeface="Arial"/>
            </a:endParaRPr>
          </a:p>
          <a:p>
            <a:pPr lvl="1"/>
            <a:r>
              <a:rPr lang="pt-BR" dirty="0">
                <a:solidFill>
                  <a:schemeClr val="bg1"/>
                </a:solidFill>
              </a:rPr>
              <a:t>vão explorar o máximo possível os empregados, seja pagando baixos salários ou oferecendo péssimas condições de trabalho.</a:t>
            </a:r>
            <a:endParaRPr lang="pt-BR" dirty="0">
              <a:solidFill>
                <a:schemeClr val="bg1"/>
              </a:solidFill>
              <a:cs typeface="Arial"/>
            </a:endParaRPr>
          </a:p>
          <a:p>
            <a:pPr lvl="1"/>
            <a:endParaRPr lang="pt-BR" dirty="0"/>
          </a:p>
          <a:p>
            <a:endParaRPr lang="pt-BR" dirty="0"/>
          </a:p>
        </p:txBody>
      </p:sp>
      <p:sp>
        <p:nvSpPr>
          <p:cNvPr id="8" name="Google Shape;241;p14">
            <a:extLst>
              <a:ext uri="{FF2B5EF4-FFF2-40B4-BE49-F238E27FC236}">
                <a16:creationId xmlns:a16="http://schemas.microsoft.com/office/drawing/2014/main" id="{3F7C36B1-1C0F-9913-8E18-D60B504C040F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200"/>
            </a:pPr>
            <a:r>
              <a:rPr lang="pt-BR"/>
              <a:t>Estado, sociedade e poder</a:t>
            </a:r>
          </a:p>
        </p:txBody>
      </p:sp>
    </p:spTree>
    <p:extLst>
      <p:ext uri="{BB962C8B-B14F-4D97-AF65-F5344CB8AC3E}">
        <p14:creationId xmlns:p14="http://schemas.microsoft.com/office/powerpoint/2010/main" val="18838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0D67-E29C-4B51-8601-90889755B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666" y="2861795"/>
            <a:ext cx="5846313" cy="324297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Críticas ao materialismo histórico</a:t>
            </a:r>
          </a:p>
          <a:p>
            <a:pPr lvl="1"/>
            <a:r>
              <a:rPr lang="pt-BR" dirty="0"/>
              <a:t>Será que podemos entender as relações de produção do Egito Antigo, por exemplo, com os mesmos critérios usados para compreender uma sociedade industrial?</a:t>
            </a:r>
          </a:p>
          <a:p>
            <a:pPr lvl="1"/>
            <a:r>
              <a:rPr lang="pt-BR" dirty="0"/>
              <a:t>as classes sociais não são homogêneas e também lutam entre si.</a:t>
            </a:r>
          </a:p>
          <a:p>
            <a:pPr lvl="1"/>
            <a:r>
              <a:rPr lang="pt-BR" dirty="0"/>
              <a:t>o materialismo histórico só leva em conta a economia e não as motivações religiosas, ideológicas e militares para o desenvolvimento da sociedade.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2050" name="Picture 2" descr="Materialismo histórico: una teoría de la historia">
            <a:extLst>
              <a:ext uri="{FF2B5EF4-FFF2-40B4-BE49-F238E27FC236}">
                <a16:creationId xmlns:a16="http://schemas.microsoft.com/office/drawing/2014/main" id="{ECCAEB11-724C-4965-8F89-C3CF0E58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75533"/>
            <a:ext cx="57150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41;p14">
            <a:extLst>
              <a:ext uri="{FF2B5EF4-FFF2-40B4-BE49-F238E27FC236}">
                <a16:creationId xmlns:a16="http://schemas.microsoft.com/office/drawing/2014/main" id="{C8262C12-BD34-6441-6915-7149193F5D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05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90D67-E29C-4B51-8601-90889755B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54" y="1862476"/>
            <a:ext cx="6117557" cy="392489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Materialismo dialético</a:t>
            </a:r>
          </a:p>
          <a:p>
            <a:pPr lvl="1"/>
            <a:r>
              <a:rPr lang="pt-BR" dirty="0"/>
              <a:t>O termo “dialética” vem do grego “</a:t>
            </a:r>
            <a:r>
              <a:rPr lang="pt-BR" i="1" dirty="0" err="1"/>
              <a:t>dialegos</a:t>
            </a:r>
            <a:r>
              <a:rPr lang="pt-BR" dirty="0"/>
              <a:t>” e significa “movimento de ideias”.</a:t>
            </a:r>
          </a:p>
          <a:p>
            <a:pPr lvl="1"/>
            <a:r>
              <a:rPr lang="pt-BR" dirty="0"/>
              <a:t>Em Sócrates, vimos que a dialética é um instrumento essencial para alcançar a verdade por meio do diálogo</a:t>
            </a:r>
          </a:p>
          <a:p>
            <a:pPr lvl="1"/>
            <a:r>
              <a:rPr lang="pt-BR" dirty="0"/>
              <a:t>Por meio da relação dialética entre o ambiente, o organismo e os fenômenos físicos, os seres humanos, a cultura e a sociedade criam o mundo, ao mesmo tempo que são modelados por ele.</a:t>
            </a:r>
          </a:p>
          <a:p>
            <a:pPr lvl="1"/>
            <a:r>
              <a:rPr lang="pt-BR" sz="1700" dirty="0"/>
              <a:t>Segundo Engels: “O movimento é o modo de existência da matéria”.</a:t>
            </a:r>
            <a:endParaRPr lang="en-US" sz="1700" dirty="0"/>
          </a:p>
          <a:p>
            <a:pPr lvl="1"/>
            <a:r>
              <a:rPr lang="pt-BR" sz="1700" dirty="0"/>
              <a:t>A história pode ser transformada.</a:t>
            </a:r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3075" name="Picture 3" descr="Nada ocorre na natureza de forma... Friedrich Engels">
            <a:extLst>
              <a:ext uri="{FF2B5EF4-FFF2-40B4-BE49-F238E27FC236}">
                <a16:creationId xmlns:a16="http://schemas.microsoft.com/office/drawing/2014/main" id="{4E677A43-5399-4A46-AEAC-66229EDB9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7" y="2529303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41;p14">
            <a:extLst>
              <a:ext uri="{FF2B5EF4-FFF2-40B4-BE49-F238E27FC236}">
                <a16:creationId xmlns:a16="http://schemas.microsoft.com/office/drawing/2014/main" id="{6A716ED1-02D4-BEB1-0E61-19E70AA35A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604746"/>
      </p:ext>
    </p:extLst>
  </p:cSld>
  <p:clrMapOvr>
    <a:masterClrMapping/>
  </p:clrMapOvr>
</p:sld>
</file>

<file path=ppt/theme/theme1.xml><?xml version="1.0" encoding="utf-8"?>
<a:theme xmlns:a="http://schemas.openxmlformats.org/drawingml/2006/main" name="Íon">
  <a:themeElements>
    <a:clrScheme name="Í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Íon</vt:lpstr>
      <vt:lpstr>Estado, Sociedade e Poder</vt:lpstr>
      <vt:lpstr>Apresentação do PowerPoint</vt:lpstr>
      <vt:lpstr>Apresentação do PowerPoint</vt:lpstr>
      <vt:lpstr>Estado, sociedade e poder</vt:lpstr>
      <vt:lpstr>Estado, sociedade e poder</vt:lpstr>
      <vt:lpstr>Estado, sociedade e poder</vt:lpstr>
      <vt:lpstr>Apresentação do PowerPoint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William Rolderick</dc:creator>
  <cp:revision>493</cp:revision>
  <dcterms:created xsi:type="dcterms:W3CDTF">2020-03-18T11:56:40Z</dcterms:created>
  <dcterms:modified xsi:type="dcterms:W3CDTF">2025-10-01T20:46:08Z</dcterms:modified>
</cp:coreProperties>
</file>